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4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DF8B57-2A33-4B55-98B0-9720DB4044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1034BC-DFBF-4804-A824-0CBABC5976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408330-C4F6-4CA2-9B35-500A9A8741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ED1AC8-62BA-490B-BB8B-ACAD077519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F8DB36-DD8B-4CF0-9318-9FB40DF27F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EAC841-FA77-4892-AF24-357BE9B007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BA376F9-0DB7-4FCB-9EFA-559E3EA297A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EE7D47F-B951-41A3-B95C-A2373D3EC9D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5ED72F3-4D68-47B0-90C4-877F669B87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994344D-11D8-4D45-BBD2-171B57A414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C5177A-82D2-4DA4-99B2-C996001FEDD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DEDEA07-EC56-4393-B9DD-3C24BAB6C6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00"/>
            </a:gs>
            <a:gs pos="100000">
              <a:srgbClr val="FFFF8F"/>
            </a:gs>
          </a:gsLst>
          <a:lin ang="5400000" scaled="1"/>
        </a:grad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487362"/>
          </a:xfrm>
        </p:spPr>
        <p:txBody>
          <a:bodyPr/>
          <a:lstStyle/>
          <a:p>
            <a:pPr eaLnBrk="1" hangingPunct="1"/>
            <a:r>
              <a:rPr lang="en-US" sz="2400" smtClean="0"/>
              <a:t>SOLAR ENERGY &amp; CIVILIZATION: </a:t>
            </a:r>
          </a:p>
        </p:txBody>
      </p:sp>
      <p:sp>
        <p:nvSpPr>
          <p:cNvPr id="2053" name="Rectangle 5"/>
          <p:cNvSpPr>
            <a:spLocks noGrp="1" noChangeArrowheads="1"/>
          </p:cNvSpPr>
          <p:nvPr>
            <p:ph type="body" idx="1"/>
          </p:nvPr>
        </p:nvSpPr>
        <p:spPr>
          <a:xfrm>
            <a:off x="457200" y="838200"/>
            <a:ext cx="8305800" cy="5791200"/>
          </a:xfrm>
        </p:spPr>
        <p:txBody>
          <a:bodyPr/>
          <a:lstStyle/>
          <a:p>
            <a:pPr eaLnBrk="1" hangingPunct="1">
              <a:lnSpc>
                <a:spcPct val="80000"/>
              </a:lnSpc>
            </a:pPr>
            <a:r>
              <a:rPr lang="en-US" sz="2000" dirty="0" smtClean="0"/>
              <a:t>No terrestrial civilization can sever its dependence on solar energy, its flows sustain the biosphere and power the photosynthetic production of our food.</a:t>
            </a:r>
          </a:p>
          <a:p>
            <a:pPr eaLnBrk="1" hangingPunct="1">
              <a:lnSpc>
                <a:spcPct val="80000"/>
              </a:lnSpc>
            </a:pPr>
            <a:r>
              <a:rPr lang="en-US" sz="2000" dirty="0" smtClean="0"/>
              <a:t>Traditional societies either drew their food, heat, and mechanical power from sources that were almost immediate transformations of solar radiation (flowing water and wind), or harnessed it in the form of accumulated biomass that took </a:t>
            </a:r>
          </a:p>
          <a:p>
            <a:pPr eaLnBrk="1" hangingPunct="1">
              <a:lnSpc>
                <a:spcPct val="80000"/>
              </a:lnSpc>
              <a:buFontTx/>
              <a:buNone/>
            </a:pPr>
            <a:r>
              <a:rPr lang="en-US" sz="2000" smtClean="0"/>
              <a:t>      </a:t>
            </a:r>
            <a:r>
              <a:rPr lang="en-US" sz="2000" smtClean="0"/>
              <a:t> </a:t>
            </a:r>
            <a:r>
              <a:rPr lang="en-US" sz="1800" smtClean="0"/>
              <a:t>a</a:t>
            </a:r>
            <a:r>
              <a:rPr lang="en-US" sz="1800" smtClean="0"/>
              <a:t>) a few months (crops harvested from food and fuel), </a:t>
            </a:r>
          </a:p>
          <a:p>
            <a:pPr lvl="1" eaLnBrk="1" hangingPunct="1">
              <a:lnSpc>
                <a:spcPct val="80000"/>
              </a:lnSpc>
              <a:buFontTx/>
              <a:buNone/>
            </a:pPr>
            <a:r>
              <a:rPr lang="en-US" sz="1800" dirty="0" smtClean="0"/>
              <a:t>b) a few years (draft animals, human muscles, shrubs, young trees) or </a:t>
            </a:r>
          </a:p>
          <a:p>
            <a:pPr lvl="1" eaLnBrk="1" hangingPunct="1">
              <a:lnSpc>
                <a:spcPct val="80000"/>
              </a:lnSpc>
              <a:buFontTx/>
              <a:buNone/>
            </a:pPr>
            <a:r>
              <a:rPr lang="en-US" sz="1800" dirty="0" smtClean="0"/>
              <a:t>c) a few decades (mature trees) to become useful.</a:t>
            </a:r>
          </a:p>
          <a:p>
            <a:pPr eaLnBrk="1" hangingPunct="1">
              <a:lnSpc>
                <a:spcPct val="80000"/>
              </a:lnSpc>
            </a:pPr>
            <a:r>
              <a:rPr lang="en-US" sz="2000" dirty="0" smtClean="0"/>
              <a:t>Modern civilization, however has modified this in that a) it depends on fossilized stores of solar energy extracted as coals and hydrocarbons (petroleum and natural gas), and b) it increasingly relies on electricity, which it generates by burning fossil fuels, harnessing solar radiation (mostly indirectly via water &amp; wind), and utilizing geothermal and nuclear energy.</a:t>
            </a:r>
          </a:p>
          <a:p>
            <a:pPr eaLnBrk="1" hangingPunct="1">
              <a:lnSpc>
                <a:spcPct val="80000"/>
              </a:lnSpc>
            </a:pPr>
            <a:r>
              <a:rPr lang="en-US" sz="2000" dirty="0" smtClean="0"/>
              <a:t>Thus traditional societies relied on nearly instantaneous and constantly replenished </a:t>
            </a:r>
            <a:r>
              <a:rPr lang="en-US" sz="2000" b="1" dirty="0" smtClean="0"/>
              <a:t>solar income </a:t>
            </a:r>
            <a:r>
              <a:rPr lang="en-US" sz="2000" dirty="0" smtClean="0"/>
              <a:t>flows, while modern society is withdrawing accumulated </a:t>
            </a:r>
            <a:r>
              <a:rPr lang="en-US" sz="2000" b="1" dirty="0" smtClean="0"/>
              <a:t>solar capital </a:t>
            </a:r>
            <a:r>
              <a:rPr lang="en-US" sz="2000" dirty="0" smtClean="0"/>
              <a:t>(fossil fuels in the form of stocks) at rates that will exhaust it in a tiny fraction of the time needed to create it.</a:t>
            </a:r>
          </a:p>
          <a:p>
            <a:pPr eaLnBrk="1" hangingPunct="1">
              <a:lnSpc>
                <a:spcPct val="80000"/>
              </a:lnSpc>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2" end="2"/>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205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3" end="3"/>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0"/>
                                          </p:stCondLst>
                                        </p:cTn>
                                        <p:tgtEl>
                                          <p:spTgt spid="205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4" end="4"/>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5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5" end="5"/>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5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053">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257</TotalTime>
  <Words>228</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SOLAR ENERGY &amp; CIVILIZATION: </vt:lpstr>
    </vt:vector>
  </TitlesOfParts>
  <Company>WOU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SOLAR ENERGY &amp; CIVILIZATION: STOCKS &amp; FLOWS</dc:title>
  <dc:creator>Western Oregon University</dc:creator>
  <cp:lastModifiedBy>Western Oregon University</cp:lastModifiedBy>
  <cp:revision>9</cp:revision>
  <dcterms:created xsi:type="dcterms:W3CDTF">2010-02-24T21:30:54Z</dcterms:created>
  <dcterms:modified xsi:type="dcterms:W3CDTF">2012-04-26T19:34:16Z</dcterms:modified>
</cp:coreProperties>
</file>